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99" r:id="rId3"/>
    <p:sldId id="300" r:id="rId4"/>
    <p:sldId id="301" r:id="rId5"/>
    <p:sldId id="302" r:id="rId6"/>
    <p:sldId id="310" r:id="rId7"/>
    <p:sldId id="31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5" autoAdjust="0"/>
    <p:restoredTop sz="95588" autoAdjust="0"/>
  </p:normalViewPr>
  <p:slideViewPr>
    <p:cSldViewPr snapToGrid="0" showGuides="1">
      <p:cViewPr varScale="1">
        <p:scale>
          <a:sx n="118" d="100"/>
          <a:sy n="118" d="100"/>
        </p:scale>
        <p:origin x="208" y="2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2021/10/07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Konstruktion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1C18F-C143-30C7-D789-39BC75A99265}"/>
              </a:ext>
            </a:extLst>
          </p:cNvPr>
          <p:cNvSpPr txBox="1"/>
          <p:nvPr/>
        </p:nvSpPr>
        <p:spPr>
          <a:xfrm>
            <a:off x="783771" y="742498"/>
            <a:ext cx="109728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effectLst/>
                <a:latin typeface="PTSans" panose="020B0503020203020204" pitchFamily="34" charset="77"/>
              </a:rPr>
              <a:t>Lister </a:t>
            </a:r>
            <a:endParaRPr lang="en-GB" dirty="0">
              <a:effectLst/>
            </a:endParaRPr>
          </a:p>
          <a:p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liste</a:t>
            </a:r>
            <a:r>
              <a:rPr lang="en-GB" sz="1800" dirty="0">
                <a:effectLst/>
                <a:latin typeface="PTSans" panose="020B0503020203020204" pitchFamily="34" charset="77"/>
              </a:rPr>
              <a:t> er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sekvens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b="1" dirty="0" err="1">
                <a:effectLst/>
                <a:latin typeface="PTSans" panose="020B0503020203020204" pitchFamily="34" charset="77"/>
              </a:rPr>
              <a:t>samme</a:t>
            </a:r>
            <a:r>
              <a:rPr lang="en-GB" sz="1800" b="1" dirty="0">
                <a:effectLst/>
                <a:latin typeface="PTSans" panose="020B0503020203020204" pitchFamily="34" charset="77"/>
              </a:rPr>
              <a:t> type</a:t>
            </a:r>
            <a:r>
              <a:rPr lang="en-GB" sz="1800" dirty="0">
                <a:effectLst/>
                <a:latin typeface="PTSans" panose="020B0503020203020204" pitchFamily="34" charset="77"/>
              </a:rPr>
              <a:t>, men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hvor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ikke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nødvendigvis</a:t>
            </a:r>
            <a:r>
              <a:rPr lang="en-GB" sz="1800" dirty="0">
                <a:effectLst/>
                <a:latin typeface="PTSans" panose="020B0503020203020204" pitchFamily="34" charset="77"/>
              </a:rPr>
              <a:t> er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kendt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på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forhånd</a:t>
            </a:r>
            <a:r>
              <a:rPr lang="en-GB" sz="1800" dirty="0">
                <a:effectLst/>
                <a:latin typeface="PTSans" panose="020B0503020203020204" pitchFamily="34" charset="77"/>
              </a:rPr>
              <a:t>.</a:t>
            </a:r>
            <a:r>
              <a:rPr lang="en-GB" dirty="0">
                <a:effectLst/>
              </a:rPr>
              <a:t> </a:t>
            </a:r>
            <a:endParaRPr lang="en-GB" dirty="0"/>
          </a:p>
          <a:p>
            <a:endParaRPr lang="en-GB" sz="1800" dirty="0">
              <a:effectLst/>
              <a:latin typeface="PTSans" panose="020B0503020203020204" pitchFamily="34" charset="77"/>
            </a:endParaRPr>
          </a:p>
          <a:p>
            <a:r>
              <a:rPr lang="en-GB" sz="1800" dirty="0" err="1">
                <a:effectLst/>
                <a:latin typeface="PTSans" panose="020B0503020203020204" pitchFamily="34" charset="77"/>
              </a:rPr>
              <a:t>Ligesom</a:t>
            </a:r>
            <a:r>
              <a:rPr lang="en-GB" sz="1800" dirty="0">
                <a:effectLst/>
                <a:latin typeface="PTSans" panose="020B0503020203020204" pitchFamily="34" charset="77"/>
              </a:rPr>
              <a:t> for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tegn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en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streng</a:t>
            </a:r>
            <a:r>
              <a:rPr lang="en-GB" sz="1800" dirty="0">
                <a:effectLst/>
                <a:latin typeface="PTSans" panose="020B0503020203020204" pitchFamily="34" charset="77"/>
              </a:rPr>
              <a:t> ”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abc</a:t>
            </a:r>
            <a:r>
              <a:rPr lang="en-GB" sz="1800" dirty="0">
                <a:effectLst/>
                <a:latin typeface="PTSans" panose="020B0503020203020204" pitchFamily="34" charset="77"/>
              </a:rPr>
              <a:t>”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og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modsætning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til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antallet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elementer</a:t>
            </a:r>
            <a:r>
              <a:rPr lang="en-GB" sz="1800" dirty="0">
                <a:effectLst/>
                <a:latin typeface="PTSans" panose="020B0503020203020204" pitchFamily="34" charset="77"/>
              </a:rPr>
              <a:t> </a:t>
            </a:r>
            <a:r>
              <a:rPr lang="en-GB" sz="1800" dirty="0" err="1">
                <a:effectLst/>
                <a:latin typeface="PTSans" panose="020B0503020203020204" pitchFamily="34" charset="77"/>
              </a:rPr>
              <a:t>i</a:t>
            </a:r>
            <a:r>
              <a:rPr lang="en-GB" sz="1800" dirty="0">
                <a:effectLst/>
                <a:latin typeface="PTSans" panose="020B0503020203020204" pitchFamily="34" charset="77"/>
              </a:rPr>
              <a:t> et tuple (‘a', ‘b', ‘c'). </a:t>
            </a:r>
            <a:endParaRPr lang="en-GB" dirty="0">
              <a:effectLst/>
            </a:endParaRPr>
          </a:p>
          <a:p>
            <a:endParaRPr lang="en-GB" sz="2800" b="1" dirty="0">
              <a:effectLst/>
              <a:latin typeface="PTSans" panose="020B0503020203020204" pitchFamily="34" charset="77"/>
            </a:endParaRPr>
          </a:p>
          <a:p>
            <a:r>
              <a:rPr lang="en-GB" sz="2800" b="1" dirty="0" err="1">
                <a:effectLst/>
                <a:latin typeface="PTSans" panose="020B0503020203020204" pitchFamily="34" charset="77"/>
              </a:rPr>
              <a:t>Eksempler</a:t>
            </a:r>
            <a:r>
              <a:rPr lang="en-GB" sz="2800" b="1" dirty="0">
                <a:effectLst/>
                <a:latin typeface="PTSans" panose="020B0503020203020204" pitchFamily="34" charset="77"/>
              </a:rPr>
              <a:t> 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A73AEDA-5165-45E1-91C7-CB56AC4BE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2233"/>
              </p:ext>
            </p:extLst>
          </p:nvPr>
        </p:nvGraphicFramePr>
        <p:xfrm>
          <a:off x="2866187" y="2788309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832682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279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dirty="0" err="1">
                          <a:effectLst/>
                          <a:latin typeface="PTSans" panose="020B0503020203020204" pitchFamily="34" charset="77"/>
                        </a:rPr>
                        <a:t>Udtryk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 </a:t>
                      </a:r>
                      <a:r>
                        <a:rPr lang="en-GB" sz="1800" dirty="0">
                          <a:effectLst/>
                          <a:latin typeface="PTMono" panose="02060509020205020204" pitchFamily="49" charset="77"/>
                        </a:rPr>
                        <a:t>: 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Type</a:t>
                      </a:r>
                      <a:b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</a:b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 err="1">
                          <a:effectLst/>
                          <a:latin typeface="PTSans" panose="020B0503020203020204" pitchFamily="34" charset="77"/>
                        </a:rPr>
                        <a:t>Udtryk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 </a:t>
                      </a:r>
                      <a:r>
                        <a:rPr lang="en-GB" sz="1800" dirty="0">
                          <a:effectLst/>
                          <a:latin typeface="PTMono" panose="02060509020205020204" pitchFamily="49" charset="77"/>
                        </a:rPr>
                        <a:t>: </a:t>
                      </a:r>
                      <a: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  <a:t>Type</a:t>
                      </a:r>
                      <a:br>
                        <a:rPr lang="en-GB" sz="1800" b="1" dirty="0">
                          <a:effectLst/>
                          <a:latin typeface="PTSans" panose="020B0503020203020204" pitchFamily="34" charset="77"/>
                        </a:rPr>
                      </a:b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4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[3; 4; 5]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 list </a:t>
                      </a:r>
                      <a:endParaRPr lang="en-GB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6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['h'; 'e'; 'l'; 'l'; 'o']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 list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["</a:t>
                      </a:r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hello"; "world"]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</a:t>
                      </a:r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tring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6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[true] </a:t>
                      </a:r>
                      <a:endParaRPr lang="en-DK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8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[(1,2);(2,3);(3,4)]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(int*int)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31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DK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888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27C2BD-1DB1-6587-A11A-563C7749BB9B}"/>
              </a:ext>
            </a:extLst>
          </p:cNvPr>
          <p:cNvSpPr txBox="1"/>
          <p:nvPr/>
        </p:nvSpPr>
        <p:spPr>
          <a:xfrm>
            <a:off x="783771" y="5725325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800" b="1" dirty="0">
                <a:latin typeface="PTSans" panose="020B0503020203020204" pitchFamily="34" charset="77"/>
              </a:rPr>
              <a:t>Lister af tal </a:t>
            </a:r>
          </a:p>
          <a:p>
            <a:pPr lvl="1"/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[1..3] = [1; 2; 3]</a:t>
            </a:r>
          </a:p>
          <a:p>
            <a:pPr lvl="1"/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[10..-2..0] = [10; 8; 6; 4; 2; 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5843A-E2E6-4260-F148-972D9FDBBAD5}"/>
              </a:ext>
            </a:extLst>
          </p:cNvPr>
          <p:cNvSpPr txBox="1"/>
          <p:nvPr/>
        </p:nvSpPr>
        <p:spPr>
          <a:xfrm>
            <a:off x="6216860" y="6115502"/>
            <a:ext cx="5782352" cy="36933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U</a:t>
            </a:r>
            <a:r>
              <a:rPr lang="en-DK" dirty="0"/>
              <a:t>den parentes: </a:t>
            </a:r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int*int list = int*(int list)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D685AE-F473-D07D-162B-249643A7BA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289561" y="5313481"/>
            <a:ext cx="818475" cy="8020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04600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>
                <a:effectLst/>
                <a:latin typeface="PTSans" panose="020B0503020203020204" pitchFamily="34" charset="77"/>
              </a:rPr>
              <a:t>Indbygget</a:t>
            </a:r>
            <a:r>
              <a:rPr lang="en-GB" sz="3200" dirty="0">
                <a:effectLst/>
                <a:latin typeface="PTSans" panose="020B0503020203020204" pitchFamily="34" charset="77"/>
              </a:rPr>
              <a:t> notation </a:t>
            </a:r>
            <a:r>
              <a:rPr lang="en-GB" sz="3200" dirty="0" err="1">
                <a:effectLst/>
                <a:latin typeface="PTSans" panose="020B0503020203020204" pitchFamily="34" charset="77"/>
              </a:rPr>
              <a:t>til</a:t>
            </a:r>
            <a:r>
              <a:rPr lang="en-GB" sz="3200" dirty="0">
                <a:effectLst/>
                <a:latin typeface="PTSans" panose="020B0503020203020204" pitchFamily="34" charset="77"/>
              </a:rPr>
              <a:t> manipulation </a:t>
            </a:r>
            <a:r>
              <a:rPr lang="en-GB" sz="3200" dirty="0" err="1">
                <a:effectLst/>
                <a:latin typeface="PTSans" panose="020B0503020203020204" pitchFamily="34" charset="77"/>
              </a:rPr>
              <a:t>af</a:t>
            </a:r>
            <a:r>
              <a:rPr lang="en-GB" sz="3200" dirty="0">
                <a:effectLst/>
                <a:latin typeface="PTSans" panose="020B0503020203020204" pitchFamily="34" charset="77"/>
              </a:rPr>
              <a:t> lister</a:t>
            </a:r>
            <a:endParaRPr lang="en-GB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893B4-F191-7C3E-FD2B-1DC8E101D076}"/>
              </a:ext>
            </a:extLst>
          </p:cNvPr>
          <p:cNvSpPr txBox="1"/>
          <p:nvPr/>
        </p:nvSpPr>
        <p:spPr>
          <a:xfrm>
            <a:off x="804600" y="961436"/>
            <a:ext cx="68018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Indicering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som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strenge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['a'; 'e';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'o'; 'u'; 'y']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[2] =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[2..4] = ['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'o'; 'u']</a:t>
            </a:r>
          </a:p>
          <a:p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[2..14] = error message – index out of bound </a:t>
            </a:r>
          </a:p>
          <a:p>
            <a:endParaRPr lang="en-GB" sz="1800" b="1" dirty="0">
              <a:effectLst/>
              <a:cs typeface="Courier New" panose="02070309020205020404" pitchFamily="49" charset="0"/>
            </a:endParaRPr>
          </a:p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Sammensætte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lister med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konkatenering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-operator @</a:t>
            </a: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['a'; 'e'] @ ['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'o'] = ['a'; 'e'; '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'; 'o']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@ [] = []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800" b="1" dirty="0">
              <a:effectLst/>
              <a:cs typeface="Courier New" panose="02070309020205020404" pitchFamily="49" charset="0"/>
            </a:endParaRPr>
          </a:p>
          <a:p>
            <a:r>
              <a:rPr lang="en-GB" sz="1800" b="1" dirty="0" err="1">
                <a:effectLst/>
                <a:cs typeface="Courier New" panose="02070309020205020404" pitchFamily="49" charset="0"/>
              </a:rPr>
              <a:t>Tilføje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et </a:t>
            </a:r>
            <a:r>
              <a:rPr lang="en-GB" sz="1800" b="1" dirty="0" err="1">
                <a:effectLst/>
                <a:cs typeface="Courier New" panose="02070309020205020404" pitchFamily="49" charset="0"/>
              </a:rPr>
              <a:t>nyt</a:t>
            </a:r>
            <a:r>
              <a:rPr lang="en-GB" sz="1800" b="1" dirty="0">
                <a:effectLst/>
                <a:cs typeface="Courier New" panose="02070309020205020404" pitchFamily="49" charset="0"/>
              </a:rPr>
              <a:t> element forest med cons (::) </a:t>
            </a:r>
            <a:endParaRPr lang="en-GB" dirty="0">
              <a:effectLst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1:: [2;3]=[1;2;3]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 :: [] = [false] 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1.2 :: 2.3 :: [] = [1.2; 2.3] 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[]:: []=[[]] 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939512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Dekonstruktion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rekursion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36766-DCAD-066F-071E-65CA2376C48B}"/>
              </a:ext>
            </a:extLst>
          </p:cNvPr>
          <p:cNvSpPr txBox="1"/>
          <p:nvPr/>
        </p:nvSpPr>
        <p:spPr>
          <a:xfrm>
            <a:off x="1411952" y="1358914"/>
            <a:ext cx="632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match [1..5]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[]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"Tom"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| elm::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"%A::%A" elm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1::[2; 3; 4; 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5E7C8-A65A-0B1E-712E-E6393526EA1A}"/>
              </a:ext>
            </a:extLst>
          </p:cNvPr>
          <p:cNvSpPr txBox="1"/>
          <p:nvPr/>
        </p:nvSpPr>
        <p:spPr>
          <a:xfrm>
            <a:off x="1411952" y="2799554"/>
            <a:ext cx="445827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rec print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match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[]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| elm::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 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 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 " elm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      print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print ["hello"; "world"];;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 "world" 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print: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()</a:t>
            </a:r>
          </a:p>
        </p:txBody>
      </p:sp>
    </p:spTree>
    <p:extLst>
      <p:ext uri="{BB962C8B-B14F-4D97-AF65-F5344CB8AC3E}">
        <p14:creationId xmlns:p14="http://schemas.microsoft.com/office/powerpoint/2010/main" val="19293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Repræsentationen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lister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kæder</a:t>
            </a:r>
            <a:r>
              <a:rPr lang="en-GB" dirty="0"/>
              <a:t> (linked-lists) </a:t>
            </a:r>
          </a:p>
          <a:p>
            <a:endParaRPr lang="en-GB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5A7E315-85F4-8DDA-53C4-9763EDC7B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68" y="1352867"/>
            <a:ext cx="788440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Eksempel: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PTSans" panose="020B0503020203020204" pitchFamily="34" charset="77"/>
              </a:rPr>
              <a:t> </a:t>
            </a:r>
            <a:endParaRPr kumimoji="0" lang="en-DK" altLang="en-D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  <a:t>let lst = [1;2;3;4]</a:t>
            </a:r>
            <a:b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</a:br>
            <a:r>
              <a:rPr kumimoji="0" lang="en-DK" altLang="en-DK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PTMono" panose="02060509020205020204" pitchFamily="49" charset="77"/>
                <a:cs typeface="Courier New" panose="02070309020205020404" pitchFamily="49" charset="0"/>
              </a:rPr>
              <a:t>let lst2 = 5 :: lst[2..]</a:t>
            </a:r>
            <a:endParaRPr lang="en-DK" alt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K" altLang="en-D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PTSans" panose="020B0503020203020204" pitchFamily="34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Lagerrepræsentation: </a:t>
            </a:r>
          </a:p>
        </p:txBody>
      </p:sp>
      <p:pic>
        <p:nvPicPr>
          <p:cNvPr id="1026" name="Picture 2" descr="page3image2287984">
            <a:extLst>
              <a:ext uri="{FF2B5EF4-FFF2-40B4-BE49-F238E27FC236}">
                <a16:creationId xmlns:a16="http://schemas.microsoft.com/office/drawing/2014/main" id="{06439984-B64F-44D7-5A5A-09169F1D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72" y="3128171"/>
            <a:ext cx="8800274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EA43E-1B82-8B0F-880F-A0A9D36CDB1A}"/>
              </a:ext>
            </a:extLst>
          </p:cNvPr>
          <p:cNvSpPr txBox="1"/>
          <p:nvPr/>
        </p:nvSpPr>
        <p:spPr>
          <a:xfrm>
            <a:off x="809467" y="5222487"/>
            <a:ext cx="9519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Konsekvens: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Det er nemt at hægte et ekstra element på starten af en liste (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Mono" panose="02060509020205020204" pitchFamily="49" charset="77"/>
              </a:rPr>
              <a:t>::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).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Det er </a:t>
            </a:r>
            <a:r>
              <a:rPr kumimoji="0" lang="en-DK" altLang="en-D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IKKE 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nemt (læs: hurtigt) at tilgå det sidste element i en liste.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Lister er </a:t>
            </a:r>
            <a:r>
              <a:rPr kumimoji="0" lang="en-DK" altLang="en-DK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immutable</a:t>
            </a:r>
            <a:r>
              <a:rPr kumimoji="0" lang="en-DK" altLang="en-D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PTSans" panose="020B0503020203020204" pitchFamily="34" charset="77"/>
              </a:rPr>
              <a:t>, dvs elementer kan ikke opdateres.</a:t>
            </a:r>
            <a:endParaRPr kumimoji="0" lang="en-DK" altLang="en-D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597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939512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Liste</a:t>
            </a:r>
            <a:r>
              <a:rPr lang="en-GB" dirty="0"/>
              <a:t>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37A23-7308-F846-A001-9B5C731C949E}"/>
              </a:ext>
            </a:extLst>
          </p:cNvPr>
          <p:cNvSpPr txBox="1"/>
          <p:nvPr/>
        </p:nvSpPr>
        <p:spPr>
          <a:xfrm>
            <a:off x="1227221" y="20694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36766-DCAD-066F-071E-65CA2376C48B}"/>
              </a:ext>
            </a:extLst>
          </p:cNvPr>
          <p:cNvSpPr txBox="1"/>
          <p:nvPr/>
        </p:nvSpPr>
        <p:spPr>
          <a:xfrm>
            <a:off x="2566195" y="1443841"/>
            <a:ext cx="50097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let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[0..4];;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 list = [0; 1; 2; 3; 4]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lst.Length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5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lst.IsEmpty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bool = false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lst.Head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= 0</a:t>
            </a:r>
          </a:p>
          <a:p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lst.Tail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list = [1; 2; 3; 4]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41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DB75-5AD4-7343-A509-76F60A74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298236" cy="467518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I denne video har du hørt om:</a:t>
            </a:r>
          </a:p>
          <a:p>
            <a:r>
              <a:rPr lang="en-GB" dirty="0" err="1"/>
              <a:t>Oprettelse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b="1" dirty="0"/>
              <a:t>lister</a:t>
            </a:r>
          </a:p>
          <a:p>
            <a:r>
              <a:rPr lang="en-GB" dirty="0" err="1"/>
              <a:t>Konsekvenser</a:t>
            </a:r>
            <a:r>
              <a:rPr lang="en-GB" dirty="0"/>
              <a:t> for at lister er </a:t>
            </a:r>
            <a:r>
              <a:rPr lang="en-GB" dirty="0" err="1"/>
              <a:t>repræsenteret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kæder</a:t>
            </a:r>
            <a:r>
              <a:rPr lang="en-GB" dirty="0"/>
              <a:t> (</a:t>
            </a:r>
            <a:r>
              <a:rPr lang="en-GB" b="1" dirty="0"/>
              <a:t>linked lists</a:t>
            </a:r>
            <a:r>
              <a:rPr lang="en-GB" dirty="0"/>
              <a:t>)</a:t>
            </a:r>
          </a:p>
          <a:p>
            <a:r>
              <a:rPr lang="en-GB" dirty="0"/>
              <a:t>Den </a:t>
            </a:r>
            <a:r>
              <a:rPr lang="en-GB" dirty="0" err="1"/>
              <a:t>indbyggede</a:t>
            </a:r>
            <a:r>
              <a:rPr lang="en-GB" dirty="0"/>
              <a:t> notation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b="1" dirty="0" err="1"/>
              <a:t>indicering</a:t>
            </a:r>
            <a:r>
              <a:rPr lang="en-GB" dirty="0"/>
              <a:t>, </a:t>
            </a:r>
            <a:r>
              <a:rPr lang="en-GB" b="1" dirty="0"/>
              <a:t>prepending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konkatenering</a:t>
            </a:r>
            <a:endParaRPr lang="en-GB" b="1" dirty="0"/>
          </a:p>
          <a:p>
            <a:r>
              <a:rPr lang="en-GB" b="1" dirty="0"/>
              <a:t>Out-of-bound</a:t>
            </a:r>
            <a:r>
              <a:rPr lang="en-GB" dirty="0"/>
              <a:t> </a:t>
            </a:r>
            <a:r>
              <a:rPr lang="en-GB" dirty="0" err="1"/>
              <a:t>fejlen</a:t>
            </a:r>
            <a:endParaRPr lang="en-GB" dirty="0"/>
          </a:p>
          <a:p>
            <a:r>
              <a:rPr lang="en-GB" dirty="0"/>
              <a:t>Listers properties </a:t>
            </a:r>
            <a:r>
              <a:rPr lang="en-GB" b="1" dirty="0"/>
              <a:t>Length</a:t>
            </a:r>
            <a:r>
              <a:rPr lang="en-GB" dirty="0"/>
              <a:t>, </a:t>
            </a:r>
            <a:r>
              <a:rPr lang="en-GB" b="1" dirty="0"/>
              <a:t>Head</a:t>
            </a:r>
            <a:r>
              <a:rPr lang="en-GB" dirty="0"/>
              <a:t>, </a:t>
            </a:r>
            <a:r>
              <a:rPr lang="en-GB" b="1" dirty="0"/>
              <a:t>Tail</a:t>
            </a:r>
            <a:r>
              <a:rPr lang="en-GB" dirty="0"/>
              <a:t>, </a:t>
            </a:r>
            <a:r>
              <a:rPr lang="en-GB" b="1" dirty="0" err="1"/>
              <a:t>IsEmpty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1471526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Macintosh PowerPoint</Application>
  <PresentationFormat>Widescreen</PresentationFormat>
  <Paragraphs>107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Microsoft New Tai Lue</vt:lpstr>
      <vt:lpstr>PTMono</vt:lpstr>
      <vt:lpstr>PTSans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2022-09-21T15:42:37Z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2022-09-21T14:37:05Z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7a44083d-d84c-44c6-95c6-64acdf124900</vt:lpwstr>
  </property>
  <property fmtid="{D5CDD505-2E9C-101B-9397-08002B2CF9AE}" pid="8" name="MSIP_Label_6a2630e2-1ac5-455e-8217-0156b1936a76_ContentBits">
    <vt:lpwstr>0</vt:lpwstr>
  </property>
</Properties>
</file>